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handoutMasterIdLst>
    <p:handoutMasterId r:id="rId13"/>
  </p:handout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19BEC9C-AB6F-4DBD-97E6-E6E619CE85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185F5DC-0FCE-4D5F-BF3A-0FED7AE25AF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E03C4A-705B-4459-912B-32ED8C1683DF}" type="datetimeFigureOut">
              <a:rPr lang="en-US" smtClean="0"/>
              <a:t>14/02/2020</a:t>
            </a:fld>
            <a:endParaRPr lang="en-US"/>
          </a:p>
        </p:txBody>
      </p:sp>
      <p:sp>
        <p:nvSpPr>
          <p:cNvPr id="4" name="Footer Placeholder 3">
            <a:extLst>
              <a:ext uri="{FF2B5EF4-FFF2-40B4-BE49-F238E27FC236}">
                <a16:creationId xmlns:a16="http://schemas.microsoft.com/office/drawing/2014/main" id="{8E50A37D-7897-408B-84E1-41A2EC45AB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43B4CD7-BA51-4476-AB0E-48BD1E0D0B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5B9CE86-DDB1-4D23-A542-17A945C272E6}" type="slidenum">
              <a:rPr lang="en-US" smtClean="0"/>
              <a:t>‹#›</a:t>
            </a:fld>
            <a:endParaRPr lang="en-US"/>
          </a:p>
        </p:txBody>
      </p:sp>
    </p:spTree>
    <p:extLst>
      <p:ext uri="{BB962C8B-B14F-4D97-AF65-F5344CB8AC3E}">
        <p14:creationId xmlns:p14="http://schemas.microsoft.com/office/powerpoint/2010/main" val="917645802"/>
      </p:ext>
    </p:extLst>
  </p:cSld>
  <p:clrMap bg1="lt1" tx1="dk1" bg2="lt2" tx2="dk2" accent1="accent1" accent2="accent2" accent3="accent3" accent4="accent4" accent5="accent5" accent6="accent6" hlink="hlink" folHlink="folHlink"/>
  <p:hf hdr="0" ftr="0" dt="0"/>
</p:handoutMaster>
</file>

<file path=ppt/media/image1.png>
</file>

<file path=ppt/media/image2.jpg>
</file>

<file path=ppt/media/image3.png>
</file>

<file path=ppt/media/image4.png>
</file>

<file path=ppt/media/image5.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E24845-C725-464B-9242-37F6255FC78F}" type="datetimeFigureOut">
              <a:rPr lang="en-US" smtClean="0"/>
              <a:t>14/02/2020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AA2529-A6FD-41C7-86A7-688CA0F27AB8}" type="slidenum">
              <a:rPr lang="en-US" smtClean="0"/>
              <a:t>‹#›</a:t>
            </a:fld>
            <a:endParaRPr lang="en-US"/>
          </a:p>
        </p:txBody>
      </p:sp>
    </p:spTree>
    <p:extLst>
      <p:ext uri="{BB962C8B-B14F-4D97-AF65-F5344CB8AC3E}">
        <p14:creationId xmlns:p14="http://schemas.microsoft.com/office/powerpoint/2010/main" val="241850384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C9231D4C-B008-4E27-98C0-CC7102CBA408}" type="datetime1">
              <a:rPr lang="en-US" smtClean="0"/>
              <a:t>14/02/2020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6E5647B-83B9-431B-917B-14DD868CB184}" type="datetime1">
              <a:rPr lang="en-US" smtClean="0"/>
              <a:t>14/02/2020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C5B817-AE26-4951-8EF1-C54CC04A67AF}" type="datetime1">
              <a:rPr lang="en-US" smtClean="0"/>
              <a:t>14/02/2020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D2A5FCF-1B2D-4BB8-BF06-1F7881453BB4}" type="datetime1">
              <a:rPr lang="en-US" smtClean="0"/>
              <a:t>14/02/2020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446BF4-16B3-462C-BB70-1A72BE93AAA9}" type="datetime1">
              <a:rPr lang="en-US" smtClean="0"/>
              <a:t>14/02/2020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BA751D3-CDC8-409D-B403-BF1F05F0E5F7}" type="datetime1">
              <a:rPr lang="en-US" smtClean="0"/>
              <a:t>14/02/2020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966F3A8-EFFF-45F2-81DD-1DE1B3EBCC97}" type="datetime1">
              <a:rPr lang="en-US" smtClean="0"/>
              <a:t>14/02/2020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2F10-17BD-4A85-B91C-1ED7CA285FED}" type="datetime1">
              <a:rPr lang="en-US" smtClean="0"/>
              <a:t>14/02/2020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06E0F1-CEA8-4E0A-BBD0-2E8F9B2722AA}" type="datetime1">
              <a:rPr lang="en-US" smtClean="0"/>
              <a:t>14/02/2020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3469F1-398A-4425-9CAD-FA9981857FF1}" type="datetime1">
              <a:rPr lang="en-US" smtClean="0"/>
              <a:t>14/02/2020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25FB300-7EB1-403F-9DA3-3101E9FEC732}" type="datetime1">
              <a:rPr lang="en-US" smtClean="0"/>
              <a:t>14/02/2020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C1F1DF-A937-4EC9-BB39-2810B5FFFC43}" type="datetime1">
              <a:rPr lang="en-US" smtClean="0"/>
              <a:t>14/02/2020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8F8CC04-0960-4CBA-9CE6-F8C2D510A18B}" type="datetime1">
              <a:rPr lang="en-US" smtClean="0"/>
              <a:t>14/02/2020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51ACC3-0B2B-4660-967A-E897BC7FA8E0}" type="datetime1">
              <a:rPr lang="en-US" smtClean="0"/>
              <a:t>14/02/2020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CB7046-C4F5-42BC-BF5F-3AC6F322DD0C}" type="datetime1">
              <a:rPr lang="en-US" smtClean="0"/>
              <a:t>14/02/2020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5F552E-4E88-4E18-AD39-4F642CA5F860}" type="datetime1">
              <a:rPr lang="en-US" smtClean="0"/>
              <a:t>14/02/2020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F80F0D0-FDAA-44DA-B900-049E1DEF0C72}" type="datetime1">
              <a:rPr lang="en-US" smtClean="0"/>
              <a:t>14/02/2020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96CF4EBB-8635-481A-A774-A3DDBF91C2A4}" type="datetime1">
              <a:rPr lang="en-US" smtClean="0"/>
              <a:t>14/02/2020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loudblogs.microsoft.com/sqlserver/2020/02/13/the-february-2020-release-of-azure-data-studio-is-now-available/" TargetMode="External"/><Relationship Id="rId2" Type="http://schemas.openxmlformats.org/officeDocument/2006/relationships/hyperlink" Target="https://devblogs.microsoft.com/visualstudio/whats-new-in-visual-studio-2019-version-16-5-preview-2-for-cpp-xamarin-and-azure-tooling-experiences/" TargetMode="External"/><Relationship Id="rId1" Type="http://schemas.openxmlformats.org/officeDocument/2006/relationships/slideLayout" Target="../slideLayouts/slideLayout7.xml"/><Relationship Id="rId5" Type="http://schemas.openxmlformats.org/officeDocument/2006/relationships/hyperlink" Target="https://cloudblogs.microsoft.com/sqlserver/2019/12/17/improvements-to-machine-learning-capabilities-in-sql-server-2019/" TargetMode="External"/><Relationship Id="rId4" Type="http://schemas.openxmlformats.org/officeDocument/2006/relationships/hyperlink" Target="https://cloudblogs.microsoft.com/sqlserver/2020/01/29/the-ultimate-performance-for-your-big-data-with-sql-server-2019-big-data-clusters/"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hyperlink" Target="https://www.microsoft.com/en-us/ai/ai-for-goo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www.consultancy.uk/news/20889/automation-to-hand-automotive-firms-43-trillion-revenue-opportunity" TargetMode="External"/><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www.elektrobit.com/newsroom/accelerated-adas-and-ad-systems-development-with-cloud-based-end-to-end-solution-for-software-validation/" TargetMode="External"/><Relationship Id="rId2" Type="http://schemas.openxmlformats.org/officeDocument/2006/relationships/hyperlink" Target="https://ihsmarkit.com/research-analysis/ces-2020.html" TargetMode="External"/><Relationship Id="rId1" Type="http://schemas.openxmlformats.org/officeDocument/2006/relationships/slideLayout" Target="../slideLayouts/slideLayout7.xml"/><Relationship Id="rId5" Type="http://schemas.openxmlformats.org/officeDocument/2006/relationships/hyperlink" Target="https://www.cerence.com/news/posts/cerence-and-microsoft" TargetMode="External"/><Relationship Id="rId4" Type="http://schemas.openxmlformats.org/officeDocument/2006/relationships/hyperlink" Target="https://www.youtube.com/watch?v=QS-mKt2aHOg&amp;feature=youtu.be"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flashparking.com/ces-reveal-mobility-hub-operating-system-from-flashparking-is-the-key-for-smart-cities-to-transition-parking-assets-into-mobility-hubs/" TargetMode="External"/><Relationship Id="rId2" Type="http://schemas.openxmlformats.org/officeDocument/2006/relationships/hyperlink" Target="http://news.bellflight.com/en-US/184674-bell-teams-up-with-microsoft-to-bring-connected-mobility" TargetMode="External"/><Relationship Id="rId1" Type="http://schemas.openxmlformats.org/officeDocument/2006/relationships/slideLayout" Target="../slideLayouts/slideLayout7.xml"/><Relationship Id="rId5" Type="http://schemas.openxmlformats.org/officeDocument/2006/relationships/hyperlink" Target="http://www.lgnewsroom.com/2020/01/lg-to-accelerate-b2b-innovation-with-microsoft/" TargetMode="External"/><Relationship Id="rId4" Type="http://schemas.openxmlformats.org/officeDocument/2006/relationships/hyperlink" Target="https://press.zf.com/press/en/releases/release_14016.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devblogs.microsoft.com/commandline/windows-terminal-preview-v0-9-release/" TargetMode="External"/><Relationship Id="rId2" Type="http://schemas.openxmlformats.org/officeDocument/2006/relationships/hyperlink" Target="https://developer.microsoft.com/en-us/microsoft-365/virtual-events" TargetMode="External"/><Relationship Id="rId1" Type="http://schemas.openxmlformats.org/officeDocument/2006/relationships/slideLayout" Target="../slideLayouts/slideLayout7.xml"/><Relationship Id="rId5" Type="http://schemas.openxmlformats.org/officeDocument/2006/relationships/hyperlink" Target="https://devblogs.microsoft.com/visualstudio/creating-net-core-global-tools-on-macos/" TargetMode="External"/><Relationship Id="rId4" Type="http://schemas.openxmlformats.org/officeDocument/2006/relationships/hyperlink" Target="https://devblogs.microsoft.com/visualstudio/decompilation-of-c-code-made-easy-with-visual-studi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Current Affairs</a:t>
            </a:r>
          </a:p>
        </p:txBody>
      </p:sp>
      <p:sp>
        <p:nvSpPr>
          <p:cNvPr id="3" name="Subtitle 2"/>
          <p:cNvSpPr>
            <a:spLocks noGrp="1"/>
          </p:cNvSpPr>
          <p:nvPr>
            <p:ph type="subTitle" idx="1"/>
          </p:nvPr>
        </p:nvSpPr>
        <p:spPr/>
        <p:txBody>
          <a:bodyPr/>
          <a:lstStyle/>
          <a:p>
            <a:r>
              <a:rPr lang="en-US" dirty="0"/>
              <a:t>Session : 2</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2701" y="226983"/>
            <a:ext cx="914400" cy="914400"/>
          </a:xfrm>
          <a:prstGeom prst="rect">
            <a:avLst/>
          </a:prstGeom>
        </p:spPr>
      </p:pic>
    </p:spTree>
    <p:extLst>
      <p:ext uri="{BB962C8B-B14F-4D97-AF65-F5344CB8AC3E}">
        <p14:creationId xmlns:p14="http://schemas.microsoft.com/office/powerpoint/2010/main" val="1275624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526FEAA-27C0-4FAF-8818-F04085FF60DE}"/>
              </a:ext>
            </a:extLst>
          </p:cNvPr>
          <p:cNvSpPr/>
          <p:nvPr/>
        </p:nvSpPr>
        <p:spPr>
          <a:xfrm>
            <a:off x="745724" y="319998"/>
            <a:ext cx="11132598" cy="7571303"/>
          </a:xfrm>
          <a:prstGeom prst="rect">
            <a:avLst/>
          </a:prstGeom>
        </p:spPr>
        <p:txBody>
          <a:bodyPr wrap="square">
            <a:spAutoFit/>
          </a:bodyPr>
          <a:lstStyle/>
          <a:p>
            <a:pPr marL="285750" indent="-285750">
              <a:buFont typeface="Arial" panose="020B0604020202020204" pitchFamily="34" charset="0"/>
              <a:buChar char="•"/>
            </a:pPr>
            <a:r>
              <a:rPr lang="en-US" dirty="0"/>
              <a:t>Last week Jan 2019- Visual Studio 2019 version 16.5 Preview 2 was released, bringing many new features and improvements for developers in Visual Studio to help you build better software faster. Please read some highlights of new features and improved developer experiences in this page. Detail can be view at - </a:t>
            </a:r>
            <a:r>
              <a:rPr lang="en-US" dirty="0">
                <a:hlinkClick r:id="rId2"/>
              </a:rPr>
              <a:t>https://devblogs.microsoft.com/visualstudio/whats-new-in-visual-studio-2019-version-16-5-preview-2-for-cpp-xamarin-and-azure-tooling-experiences/</a:t>
            </a:r>
            <a:endParaRPr lang="en-US" dirty="0"/>
          </a:p>
          <a:p>
            <a:pPr marL="285750" indent="-285750">
              <a:buFont typeface="Arial" panose="020B0604020202020204" pitchFamily="34" charset="0"/>
              <a:buChar char="•"/>
            </a:pPr>
            <a:r>
              <a:rPr lang="en-US" b="1" dirty="0"/>
              <a:t>Last Week Jan 2019 - Getting Started with </a:t>
            </a:r>
            <a:r>
              <a:rPr lang="en-US" b="1" dirty="0" err="1"/>
              <a:t>Blazor</a:t>
            </a:r>
            <a:r>
              <a:rPr lang="en-US" b="1" dirty="0"/>
              <a:t> Server Apps in Visual Studio for Mac- </a:t>
            </a:r>
            <a:r>
              <a:rPr lang="en-US" dirty="0"/>
              <a:t>In Visual Studio 2019 for Mac v8.4 one of the big things that we added support for is developing </a:t>
            </a:r>
            <a:r>
              <a:rPr lang="en-US" dirty="0" err="1"/>
              <a:t>Blazor</a:t>
            </a:r>
            <a:r>
              <a:rPr lang="en-US" dirty="0"/>
              <a:t> Server Applications. In this post I’ll show you how you can get started building new </a:t>
            </a:r>
            <a:r>
              <a:rPr lang="en-US" dirty="0" err="1"/>
              <a:t>Blazor</a:t>
            </a:r>
            <a:r>
              <a:rPr lang="en-US" dirty="0"/>
              <a:t> Server applications with Visual Studio for Mac.</a:t>
            </a:r>
          </a:p>
          <a:p>
            <a:pPr marL="285750" indent="-285750">
              <a:buFont typeface="Arial" panose="020B0604020202020204" pitchFamily="34" charset="0"/>
              <a:buChar char="•"/>
            </a:pPr>
            <a:endParaRPr lang="en-US" dirty="0"/>
          </a:p>
          <a:p>
            <a:r>
              <a:rPr lang="en-US" dirty="0"/>
              <a:t>SQL server Blog</a:t>
            </a:r>
          </a:p>
          <a:p>
            <a:pPr marL="285750" indent="-285750">
              <a:buFont typeface="Arial" panose="020B0604020202020204" pitchFamily="34" charset="0"/>
              <a:buChar char="•"/>
            </a:pPr>
            <a:r>
              <a:rPr lang="en-US" dirty="0"/>
              <a:t>13 Feb 2020 - The February 2020 release of Azure Data Studio is now available. Detail can be look at - </a:t>
            </a:r>
            <a:r>
              <a:rPr lang="en-US" dirty="0">
                <a:hlinkClick r:id="rId3"/>
              </a:rPr>
              <a:t>https://cloudblogs.microsoft.com/sqlserver/2020/02/13/the-february-2020-release-of-azure-data-studio-is-now-available/</a:t>
            </a:r>
            <a:endParaRPr lang="en-US" dirty="0"/>
          </a:p>
          <a:p>
            <a:pPr marL="285750" indent="-285750">
              <a:buFont typeface="Arial" panose="020B0604020202020204" pitchFamily="34" charset="0"/>
              <a:buChar char="•"/>
            </a:pPr>
            <a:r>
              <a:rPr lang="en-US" dirty="0"/>
              <a:t>29 Jan 2020 - The ultimate performance for your big data with SQL Server 2019 Big Data Clusters - Microsoft SQL Server 2019 Big Data Cluster enables intelligence over all your data and helps remove data silos by combining both structured and unstructured data across the entire data estate. Big Data Clusters integrates Microsoft SQL Server and the best of big data open-source solutions. It is deployed on scalable clusters using Apache Spark, HDFS containers with Kubernetes, and SQL Server. Detail can be viewed at - </a:t>
            </a:r>
            <a:r>
              <a:rPr lang="en-US" dirty="0">
                <a:hlinkClick r:id="rId4"/>
              </a:rPr>
              <a:t>https://cloudblogs.microsoft.com/sqlserver/2020/01/29/the-ultimate-performance-for-your-big-data-with-sql-server-2019-big-data-clusters/</a:t>
            </a:r>
            <a:endParaRPr lang="en-US" dirty="0"/>
          </a:p>
          <a:p>
            <a:pPr marL="285750" indent="-285750">
              <a:buFont typeface="Arial" panose="020B0604020202020204" pitchFamily="34" charset="0"/>
              <a:buChar char="•"/>
            </a:pPr>
            <a:r>
              <a:rPr lang="en-US" dirty="0"/>
              <a:t>17 Dec 2019 - Improvements to machine learning capabilities in SQL Server 2019 – Details at </a:t>
            </a:r>
            <a:r>
              <a:rPr lang="en-US" dirty="0">
                <a:hlinkClick r:id="rId5"/>
              </a:rPr>
              <a:t>https://cloudblogs.microsoft.com/sqlserver/2019/12/17/improvements-to-machine-learning-capabilities-in-sql-server-2019/</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307918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Microsoft appoints Ahmed </a:t>
            </a:r>
            <a:r>
              <a:rPr lang="en-US" dirty="0" err="1"/>
              <a:t>Mazhari</a:t>
            </a:r>
            <a:r>
              <a:rPr lang="en-US" dirty="0"/>
              <a:t> as new President for Asia</a:t>
            </a:r>
            <a:br>
              <a:rPr lang="en-US" dirty="0"/>
            </a:br>
            <a:endParaRPr lang="en-US" b="1" dirty="0"/>
          </a:p>
        </p:txBody>
      </p:sp>
      <p:pic>
        <p:nvPicPr>
          <p:cNvPr id="5" name="Picture Placeholder 4"/>
          <p:cNvPicPr>
            <a:picLocks noGrp="1" noChangeAspect="1"/>
          </p:cNvPicPr>
          <p:nvPr>
            <p:ph type="pic" idx="1"/>
          </p:nvPr>
        </p:nvPicPr>
        <p:blipFill>
          <a:blip r:embed="rId2"/>
          <a:srcRect l="9317" r="9317"/>
          <a:stretch>
            <a:fillRect/>
          </a:stretch>
        </p:blipFill>
        <p:spPr>
          <a:prstGeom prst="rect">
            <a:avLst/>
          </a:prstGeom>
        </p:spPr>
      </p:pic>
      <p:sp>
        <p:nvSpPr>
          <p:cNvPr id="4" name="Text Placeholder 3"/>
          <p:cNvSpPr>
            <a:spLocks noGrp="1"/>
          </p:cNvSpPr>
          <p:nvPr>
            <p:ph type="body" sz="half" idx="2"/>
          </p:nvPr>
        </p:nvSpPr>
        <p:spPr/>
        <p:txBody>
          <a:bodyPr/>
          <a:lstStyle/>
          <a:p>
            <a:pPr marL="285750" indent="-285750">
              <a:buFont typeface="Arial" panose="020B0604020202020204" pitchFamily="34" charset="0"/>
              <a:buChar char="•"/>
            </a:pPr>
            <a:r>
              <a:rPr lang="en-US" dirty="0" err="1"/>
              <a:t>Mazhari</a:t>
            </a:r>
            <a:r>
              <a:rPr lang="en-US" dirty="0"/>
              <a:t> joins Microsoft following 23 years at GE and </a:t>
            </a:r>
            <a:r>
              <a:rPr lang="en-US" dirty="0" err="1"/>
              <a:t>Genpact</a:t>
            </a:r>
            <a:r>
              <a:rPr lang="en-US" dirty="0"/>
              <a:t> (a spin off from GE in 2005)</a:t>
            </a:r>
          </a:p>
          <a:p>
            <a:pPr marL="285750" indent="-285750">
              <a:buFont typeface="Arial" panose="020B0604020202020204" pitchFamily="34" charset="0"/>
              <a:buChar char="•"/>
            </a:pPr>
            <a:r>
              <a:rPr lang="en-US" dirty="0"/>
              <a:t>Ahmed has lived and worked in the US, Asia and Europe and has a strong track record in leading global and regional teams.	</a:t>
            </a:r>
          </a:p>
          <a:p>
            <a:pPr marL="285750" indent="-285750">
              <a:buFont typeface="Arial" panose="020B0604020202020204" pitchFamily="34" charset="0"/>
              <a:buChar char="•"/>
            </a:pPr>
            <a:r>
              <a:rPr lang="en-US" dirty="0"/>
              <a:t>Prior to </a:t>
            </a:r>
            <a:r>
              <a:rPr lang="en-US" dirty="0" err="1"/>
              <a:t>Genpact</a:t>
            </a:r>
            <a:r>
              <a:rPr lang="en-US" dirty="0"/>
              <a:t>, </a:t>
            </a:r>
            <a:r>
              <a:rPr lang="en-US" dirty="0" err="1"/>
              <a:t>Mazhari</a:t>
            </a:r>
            <a:r>
              <a:rPr lang="en-US" dirty="0"/>
              <a:t> held senior leadership roles with Xerox.</a:t>
            </a:r>
          </a:p>
          <a:p>
            <a:pPr marL="285750" indent="-285750">
              <a:buFont typeface="Arial" panose="020B0604020202020204" pitchFamily="34" charset="0"/>
              <a:buChar char="•"/>
            </a:pPr>
            <a:r>
              <a:rPr lang="en-US" dirty="0" err="1"/>
              <a:t>Mazhari</a:t>
            </a:r>
            <a:r>
              <a:rPr lang="en-US" dirty="0"/>
              <a:t> holds a Bachelor of Engineering in Mechanical Engineering from the </a:t>
            </a:r>
            <a:r>
              <a:rPr lang="en-US" dirty="0" err="1"/>
              <a:t>Motilal</a:t>
            </a:r>
            <a:r>
              <a:rPr lang="en-US" dirty="0"/>
              <a:t> Nehru National Institute of Technology, India.</a:t>
            </a:r>
          </a:p>
        </p:txBody>
      </p:sp>
    </p:spTree>
    <p:extLst>
      <p:ext uri="{BB962C8B-B14F-4D97-AF65-F5344CB8AC3E}">
        <p14:creationId xmlns:p14="http://schemas.microsoft.com/office/powerpoint/2010/main" val="1177819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sz="4400" dirty="0"/>
            </a:br>
            <a:r>
              <a:rPr lang="en-US" sz="4400" dirty="0"/>
              <a:t>Using AI to advance the health of people and communities around the world</a:t>
            </a:r>
            <a:br>
              <a:rPr lang="en-US" dirty="0"/>
            </a:br>
            <a:endParaRPr lang="en-US" dirty="0"/>
          </a:p>
        </p:txBody>
      </p:sp>
      <p:sp>
        <p:nvSpPr>
          <p:cNvPr id="3" name="Content Placeholder 2"/>
          <p:cNvSpPr>
            <a:spLocks noGrp="1"/>
          </p:cNvSpPr>
          <p:nvPr>
            <p:ph idx="1"/>
          </p:nvPr>
        </p:nvSpPr>
        <p:spPr/>
        <p:txBody>
          <a:bodyPr>
            <a:normAutofit fontScale="85000" lnSpcReduction="20000"/>
          </a:bodyPr>
          <a:lstStyle/>
          <a:p>
            <a:r>
              <a:rPr lang="en-US" dirty="0"/>
              <a:t>Microsoft Launch “AI for Health”, a new $40 million, five-year program to empower researchers and organizations with AI to improve the health of people and communities around the world.</a:t>
            </a:r>
          </a:p>
          <a:p>
            <a:r>
              <a:rPr lang="en-US" dirty="0"/>
              <a:t>AI for Health is the fifth </a:t>
            </a:r>
            <a:r>
              <a:rPr lang="en-US" u="sng" dirty="0">
                <a:hlinkClick r:id="rId2"/>
              </a:rPr>
              <a:t>Microsoft AI for Good</a:t>
            </a:r>
            <a:r>
              <a:rPr lang="en-US" dirty="0"/>
              <a:t> program, a $165 million initiative to empower researchers, nonprofits and organizations with advanced technologies to help unlock solutions to the biggest challenges facing society today.</a:t>
            </a:r>
          </a:p>
          <a:p>
            <a:r>
              <a:rPr lang="en-US" dirty="0"/>
              <a:t>The AI for Health initiative will focus on three key areas:</a:t>
            </a:r>
          </a:p>
          <a:p>
            <a:r>
              <a:rPr lang="en-US" i="1" dirty="0"/>
              <a:t>Quest for discovery.</a:t>
            </a:r>
            <a:r>
              <a:rPr lang="en-US" dirty="0"/>
              <a:t> Accelerating medical research to advance prevention, diagnoses and treatment of diseases</a:t>
            </a:r>
          </a:p>
          <a:p>
            <a:r>
              <a:rPr lang="en-US" i="1" dirty="0"/>
              <a:t>Global health insights.</a:t>
            </a:r>
            <a:r>
              <a:rPr lang="en-US" dirty="0"/>
              <a:t> Increasing our shared understanding of mortality and longevity to protect against global health crises</a:t>
            </a:r>
          </a:p>
          <a:p>
            <a:r>
              <a:rPr lang="en-US" i="1" dirty="0"/>
              <a:t>Health equity.</a:t>
            </a:r>
            <a:r>
              <a:rPr lang="en-US" dirty="0"/>
              <a:t> Reducing health inequity and improving access to care for underserved populations</a:t>
            </a:r>
          </a:p>
          <a:p>
            <a:endParaRPr lang="en-US" dirty="0"/>
          </a:p>
        </p:txBody>
      </p:sp>
    </p:spTree>
    <p:extLst>
      <p:ext uri="{BB962C8B-B14F-4D97-AF65-F5344CB8AC3E}">
        <p14:creationId xmlns:p14="http://schemas.microsoft.com/office/powerpoint/2010/main" val="486861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I for Health Program - YouTube (360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6044" y="200025"/>
            <a:ext cx="11430001" cy="6429375"/>
          </a:xfrm>
          <a:prstGeom prst="rect">
            <a:avLst/>
          </a:prstGeom>
        </p:spPr>
      </p:pic>
    </p:spTree>
    <p:extLst>
      <p:ext uri="{BB962C8B-B14F-4D97-AF65-F5344CB8AC3E}">
        <p14:creationId xmlns:p14="http://schemas.microsoft.com/office/powerpoint/2010/main" val="25976865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76DC9-64FB-4D46-9265-B852196E2E78}"/>
              </a:ext>
            </a:extLst>
          </p:cNvPr>
          <p:cNvSpPr>
            <a:spLocks noGrp="1"/>
          </p:cNvSpPr>
          <p:nvPr>
            <p:ph type="title"/>
          </p:nvPr>
        </p:nvSpPr>
        <p:spPr>
          <a:xfrm>
            <a:off x="839788" y="457200"/>
            <a:ext cx="3932237" cy="1600200"/>
          </a:xfrm>
        </p:spPr>
        <p:txBody>
          <a:bodyPr>
            <a:normAutofit fontScale="90000"/>
          </a:bodyPr>
          <a:lstStyle/>
          <a:p>
            <a:r>
              <a:rPr lang="en-US" dirty="0"/>
              <a:t>Microsoft will drive mobility in the next decade</a:t>
            </a:r>
            <a:br>
              <a:rPr lang="en-US" dirty="0"/>
            </a:br>
            <a:endParaRPr lang="en-US" dirty="0"/>
          </a:p>
        </p:txBody>
      </p:sp>
      <p:pic>
        <p:nvPicPr>
          <p:cNvPr id="6" name="Picture Placeholder 5">
            <a:extLst>
              <a:ext uri="{FF2B5EF4-FFF2-40B4-BE49-F238E27FC236}">
                <a16:creationId xmlns:a16="http://schemas.microsoft.com/office/drawing/2014/main" id="{2D09888A-A8AA-4694-9362-A154C76AF102}"/>
              </a:ext>
            </a:extLst>
          </p:cNvPr>
          <p:cNvPicPr>
            <a:picLocks noGrp="1" noChangeAspect="1"/>
          </p:cNvPicPr>
          <p:nvPr>
            <p:ph type="pic" idx="1"/>
          </p:nvPr>
        </p:nvPicPr>
        <p:blipFill rotWithShape="1">
          <a:blip r:embed="rId2"/>
          <a:srcRect l="16607" r="16607"/>
          <a:stretch/>
        </p:blipFill>
        <p:spPr>
          <a:xfrm>
            <a:off x="5183188" y="987425"/>
            <a:ext cx="6172200" cy="4873625"/>
          </a:xfrm>
          <a:prstGeom prst="rect">
            <a:avLst/>
          </a:prstGeom>
        </p:spPr>
      </p:pic>
      <p:sp>
        <p:nvSpPr>
          <p:cNvPr id="9" name="Text Placeholder 8">
            <a:extLst>
              <a:ext uri="{FF2B5EF4-FFF2-40B4-BE49-F238E27FC236}">
                <a16:creationId xmlns:a16="http://schemas.microsoft.com/office/drawing/2014/main" id="{389580DB-F6C7-4EDF-A866-879B8C960A44}"/>
              </a:ext>
            </a:extLst>
          </p:cNvPr>
          <p:cNvSpPr>
            <a:spLocks noGrp="1"/>
          </p:cNvSpPr>
          <p:nvPr>
            <p:ph type="body" sz="half" idx="2"/>
          </p:nvPr>
        </p:nvSpPr>
        <p:spPr/>
        <p:txBody>
          <a:bodyPr/>
          <a:lstStyle/>
          <a:p>
            <a:r>
              <a:rPr lang="en-US" dirty="0"/>
              <a:t>As we embark upon a new decade, the automotive industry is reaching the most transformative point in its long, pre-digital history. It is predicted that by 2030, there will be a </a:t>
            </a:r>
            <a:r>
              <a:rPr lang="en-US" u="sng" dirty="0">
                <a:hlinkClick r:id="rId3"/>
              </a:rPr>
              <a:t>$4 trillion opportunity focused on new mobility services</a:t>
            </a:r>
            <a:r>
              <a:rPr lang="en-US" dirty="0"/>
              <a:t>, as the automotive and transportation sectors converge.</a:t>
            </a:r>
          </a:p>
          <a:p>
            <a:br>
              <a:rPr lang="en-US" dirty="0"/>
            </a:br>
            <a:endParaRPr lang="en-US" dirty="0"/>
          </a:p>
        </p:txBody>
      </p:sp>
      <p:sp>
        <p:nvSpPr>
          <p:cNvPr id="10" name="Rectangle 9">
            <a:extLst>
              <a:ext uri="{FF2B5EF4-FFF2-40B4-BE49-F238E27FC236}">
                <a16:creationId xmlns:a16="http://schemas.microsoft.com/office/drawing/2014/main" id="{BCEBC0FB-0592-46BE-80D0-DC2E80E6AD01}"/>
              </a:ext>
            </a:extLst>
          </p:cNvPr>
          <p:cNvSpPr/>
          <p:nvPr/>
        </p:nvSpPr>
        <p:spPr>
          <a:xfrm>
            <a:off x="5144136" y="5868988"/>
            <a:ext cx="6096000" cy="400110"/>
          </a:xfrm>
          <a:prstGeom prst="rect">
            <a:avLst/>
          </a:prstGeom>
        </p:spPr>
        <p:txBody>
          <a:bodyPr>
            <a:spAutoFit/>
          </a:bodyPr>
          <a:lstStyle/>
          <a:p>
            <a:r>
              <a:rPr lang="en-US" sz="1000" dirty="0">
                <a:latin typeface="Segoe UI" panose="020B0502040204020203" pitchFamily="34" charset="0"/>
              </a:rPr>
              <a:t>Jean-Philippe Courtois, Microsoft executive vice president, and president of Global Sales, Marketing and Operations, experiences Faurecia’s cockpit demo at CES 2020.</a:t>
            </a:r>
            <a:endParaRPr lang="en-US" sz="1000" dirty="0"/>
          </a:p>
        </p:txBody>
      </p:sp>
    </p:spTree>
    <p:extLst>
      <p:ext uri="{BB962C8B-B14F-4D97-AF65-F5344CB8AC3E}">
        <p14:creationId xmlns:p14="http://schemas.microsoft.com/office/powerpoint/2010/main" val="1327709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882CA35-F4B7-4929-A38A-CFB10D1EE3B8}"/>
              </a:ext>
            </a:extLst>
          </p:cNvPr>
          <p:cNvSpPr/>
          <p:nvPr/>
        </p:nvSpPr>
        <p:spPr>
          <a:xfrm>
            <a:off x="646512" y="2732633"/>
            <a:ext cx="11169568" cy="2462213"/>
          </a:xfrm>
          <a:prstGeom prst="rect">
            <a:avLst/>
          </a:prstGeom>
        </p:spPr>
        <p:txBody>
          <a:bodyPr wrap="square">
            <a:spAutoFit/>
          </a:bodyPr>
          <a:lstStyle/>
          <a:p>
            <a:r>
              <a:rPr lang="en-US" sz="2800" b="1" dirty="0"/>
              <a:t>Speeding up the drive to full autonomy</a:t>
            </a:r>
            <a:endParaRPr lang="en-US" sz="2800" b="1" dirty="0">
              <a:latin typeface="Segoe UI" panose="020B0502040204020203" pitchFamily="34" charset="0"/>
            </a:endParaRPr>
          </a:p>
          <a:p>
            <a:pPr marL="285750" indent="-285750">
              <a:buFont typeface="Arial" panose="020B0604020202020204" pitchFamily="34" charset="0"/>
              <a:buChar char="•"/>
            </a:pPr>
            <a:r>
              <a:rPr lang="en-US" u="sng" dirty="0">
                <a:hlinkClick r:id="rId2"/>
              </a:rPr>
              <a:t>IHS Markit</a:t>
            </a:r>
            <a:r>
              <a:rPr lang="en-US" dirty="0"/>
              <a:t>, a world leader in critical information, analytics and solutions, cites significant growth in the availability and standardization of advanced driver-assistance systems (ADAS) and automated driving, as people become more comfortable with these technologies.</a:t>
            </a:r>
          </a:p>
          <a:p>
            <a:pPr marL="285750" indent="-285750">
              <a:buFont typeface="Arial" panose="020B0604020202020204" pitchFamily="34" charset="0"/>
              <a:buChar char="•"/>
            </a:pPr>
            <a:r>
              <a:rPr lang="en-US" dirty="0"/>
              <a:t> </a:t>
            </a:r>
            <a:r>
              <a:rPr lang="en-US" u="sng" dirty="0" err="1">
                <a:hlinkClick r:id="rId3"/>
              </a:rPr>
              <a:t>Elektrobit</a:t>
            </a:r>
            <a:r>
              <a:rPr lang="en-US" dirty="0"/>
              <a:t>, an award-winning global supplier of embedded and connected software products and services for the automotive industry, accelerates development of ADAS and AD systems with a new, cloud-based, end-to-end solution for software validation.</a:t>
            </a:r>
          </a:p>
          <a:p>
            <a:endParaRPr lang="en-US" dirty="0"/>
          </a:p>
        </p:txBody>
      </p:sp>
      <p:sp>
        <p:nvSpPr>
          <p:cNvPr id="5" name="Rectangle 4">
            <a:extLst>
              <a:ext uri="{FF2B5EF4-FFF2-40B4-BE49-F238E27FC236}">
                <a16:creationId xmlns:a16="http://schemas.microsoft.com/office/drawing/2014/main" id="{07730C81-C904-42ED-A0F6-A626521565DA}"/>
              </a:ext>
            </a:extLst>
          </p:cNvPr>
          <p:cNvSpPr/>
          <p:nvPr/>
        </p:nvSpPr>
        <p:spPr>
          <a:xfrm>
            <a:off x="646512" y="409694"/>
            <a:ext cx="11169568" cy="2185214"/>
          </a:xfrm>
          <a:prstGeom prst="rect">
            <a:avLst/>
          </a:prstGeom>
        </p:spPr>
        <p:txBody>
          <a:bodyPr wrap="square">
            <a:spAutoFit/>
          </a:bodyPr>
          <a:lstStyle/>
          <a:p>
            <a:r>
              <a:rPr lang="en-US" sz="2800" b="1" dirty="0">
                <a:latin typeface="Segoe UI" panose="020B0502040204020203" pitchFamily="34" charset="0"/>
              </a:rPr>
              <a:t>Re-inventing the in-vehicle experience</a:t>
            </a:r>
          </a:p>
          <a:p>
            <a:pPr marL="285750" indent="-285750">
              <a:buFont typeface="Arial" panose="020B0604020202020204" pitchFamily="34" charset="0"/>
              <a:buChar char="•"/>
            </a:pPr>
            <a:r>
              <a:rPr lang="en-US" u="sng" dirty="0">
                <a:hlinkClick r:id="rId4"/>
              </a:rPr>
              <a:t>Faurecia</a:t>
            </a:r>
            <a:r>
              <a:rPr lang="en-US" dirty="0"/>
              <a:t>, a global leader in automotive technology, is collaborating with Microsoft to develop services that improve comfort, wellness and infotainment, as well as bring digital continuity from the home or office to the car, through access to content on demand or through collaborative working platforms.</a:t>
            </a:r>
          </a:p>
          <a:p>
            <a:pPr marL="285750" indent="-285750">
              <a:buFont typeface="Arial" panose="020B0604020202020204" pitchFamily="34" charset="0"/>
              <a:buChar char="•"/>
            </a:pPr>
            <a:r>
              <a:rPr lang="en-US" u="sng" dirty="0" err="1">
                <a:hlinkClick r:id="rId5"/>
              </a:rPr>
              <a:t>Cerence</a:t>
            </a:r>
            <a:r>
              <a:rPr lang="en-US" dirty="0"/>
              <a:t>, a global leader in creating unique, moving experiences for the automotive world, is working with Microsoft to integrate </a:t>
            </a:r>
            <a:r>
              <a:rPr lang="en-US" dirty="0" err="1"/>
              <a:t>Cerence</a:t>
            </a:r>
            <a:r>
              <a:rPr lang="en-US" dirty="0"/>
              <a:t> Drive products with the Microsoft Connected Vehicle Platform (MCVP).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358073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7970518-B11E-4F98-B5AF-D63D33F6CF19}"/>
              </a:ext>
            </a:extLst>
          </p:cNvPr>
          <p:cNvSpPr/>
          <p:nvPr/>
        </p:nvSpPr>
        <p:spPr>
          <a:xfrm>
            <a:off x="386080" y="412453"/>
            <a:ext cx="11643360" cy="4678204"/>
          </a:xfrm>
          <a:prstGeom prst="rect">
            <a:avLst/>
          </a:prstGeom>
        </p:spPr>
        <p:txBody>
          <a:bodyPr wrap="square">
            <a:spAutoFit/>
          </a:bodyPr>
          <a:lstStyle/>
          <a:p>
            <a:r>
              <a:rPr lang="en-US" sz="2800" b="1" dirty="0"/>
              <a:t>Pioneering the mobility experiences of the future  - </a:t>
            </a:r>
          </a:p>
          <a:p>
            <a:pPr marL="285750" indent="-285750">
              <a:buFont typeface="Arial" panose="020B0604020202020204" pitchFamily="34" charset="0"/>
              <a:buChar char="•"/>
            </a:pPr>
            <a:r>
              <a:rPr lang="en-US" u="sng" dirty="0" err="1">
                <a:hlinkClick r:id="rId2"/>
              </a:rPr>
              <a:t>AerOS</a:t>
            </a:r>
            <a:r>
              <a:rPr lang="en-US" dirty="0"/>
              <a:t>, will give fleet operators a 360-degree view into their aircraft fleet. By leveraging technologies like AI and IoT, </a:t>
            </a:r>
            <a:r>
              <a:rPr lang="en-US" dirty="0" err="1"/>
              <a:t>AerOS</a:t>
            </a:r>
            <a:r>
              <a:rPr lang="en-US" dirty="0"/>
              <a:t> provides powerful capabilities like fleet master scheduling and real-time aircraft monitoring, enhancing Bell’s Mobility-as-a-Service (</a:t>
            </a:r>
            <a:r>
              <a:rPr lang="en-US" dirty="0" err="1"/>
              <a:t>MaaS</a:t>
            </a:r>
            <a:r>
              <a:rPr lang="en-US" dirty="0"/>
              <a:t>) experience</a:t>
            </a:r>
          </a:p>
          <a:p>
            <a:pPr marL="285750" indent="-285750">
              <a:buFont typeface="Arial" panose="020B0604020202020204" pitchFamily="34" charset="0"/>
              <a:buChar char="•"/>
            </a:pPr>
            <a:r>
              <a:rPr lang="en-US" u="sng" dirty="0" err="1">
                <a:hlinkClick r:id="rId3"/>
              </a:rPr>
              <a:t>FlashParking</a:t>
            </a:r>
            <a:r>
              <a:rPr lang="en-US" dirty="0"/>
              <a:t>, a leader in parking technology, has unveiled their Mobility Hub Operating System, a platform built on Microsoft Azure that is powering the evolution of isolated parking assets into connected mobility hubs that are more efficient, intelligent and adaptable than the garages and surface lots of the past.</a:t>
            </a:r>
          </a:p>
          <a:p>
            <a:pPr marL="285750" indent="-285750">
              <a:buFont typeface="Arial" panose="020B0604020202020204" pitchFamily="34" charset="0"/>
              <a:buChar char="•"/>
            </a:pPr>
            <a:endParaRPr lang="en-US" dirty="0"/>
          </a:p>
          <a:p>
            <a:r>
              <a:rPr lang="en-US" b="1" dirty="0"/>
              <a:t>Merging advanced technologies to power the future of the automotive industry – </a:t>
            </a:r>
          </a:p>
          <a:p>
            <a:pPr marL="285750" indent="-285750">
              <a:buFont typeface="Arial" panose="020B0604020202020204" pitchFamily="34" charset="0"/>
              <a:buChar char="•"/>
            </a:pPr>
            <a:r>
              <a:rPr lang="en-US" u="sng" dirty="0">
                <a:hlinkClick r:id="rId4"/>
              </a:rPr>
              <a:t>ZF Friedrichshafen</a:t>
            </a:r>
            <a:r>
              <a:rPr lang="en-US" dirty="0"/>
              <a:t> is transforming into a provider of software-driven mobility solutions</a:t>
            </a:r>
          </a:p>
          <a:p>
            <a:pPr marL="285750" indent="-285750">
              <a:buFont typeface="Arial" panose="020B0604020202020204" pitchFamily="34" charset="0"/>
              <a:buChar char="•"/>
            </a:pPr>
            <a:r>
              <a:rPr lang="en-US" u="sng" dirty="0">
                <a:hlinkClick r:id="rId5"/>
              </a:rPr>
              <a:t>LG Electronics</a:t>
            </a:r>
            <a:r>
              <a:rPr lang="en-US" dirty="0"/>
              <a:t> is working with Microsoft to build its automotive infotainment systems, building management systems and other business-to-business collaborations.</a:t>
            </a:r>
          </a:p>
          <a:p>
            <a:pPr marL="285750" indent="-285750">
              <a:buFont typeface="Arial" panose="020B0604020202020204" pitchFamily="34" charset="0"/>
              <a:buChar char="•"/>
            </a:pPr>
            <a:endParaRPr lang="en-US" dirty="0"/>
          </a:p>
          <a:p>
            <a:r>
              <a:rPr lang="en-US" b="1" dirty="0"/>
              <a:t>Accelerating the connected vehicle opportunity</a:t>
            </a:r>
          </a:p>
          <a:p>
            <a:pPr marL="285750" indent="-285750">
              <a:buFont typeface="Arial" panose="020B0604020202020204" pitchFamily="34" charset="0"/>
              <a:buChar char="•"/>
            </a:pPr>
            <a:r>
              <a:rPr lang="en-US" b="1" dirty="0"/>
              <a:t>Microsoft is working with Tom </a:t>
            </a:r>
            <a:r>
              <a:rPr lang="en-US" b="1" dirty="0" err="1"/>
              <a:t>Tom</a:t>
            </a:r>
            <a:r>
              <a:rPr lang="en-US" b="1" dirty="0"/>
              <a:t> and </a:t>
            </a:r>
            <a:r>
              <a:rPr lang="en-US" b="1" dirty="0" err="1"/>
              <a:t>Moovit</a:t>
            </a:r>
            <a:r>
              <a:rPr lang="en-US" b="1" dirty="0"/>
              <a:t>, </a:t>
            </a:r>
            <a:r>
              <a:rPr lang="en-US" b="1" dirty="0" err="1"/>
              <a:t>Volkswagon</a:t>
            </a:r>
            <a:r>
              <a:rPr lang="en-US" b="1" dirty="0"/>
              <a:t>, Renault, </a:t>
            </a:r>
            <a:r>
              <a:rPr lang="en-US" b="1" dirty="0" err="1"/>
              <a:t>Erricsson</a:t>
            </a:r>
            <a:r>
              <a:rPr lang="en-US" b="1" dirty="0"/>
              <a:t>, </a:t>
            </a:r>
            <a:r>
              <a:rPr lang="en-US" b="1" dirty="0" err="1"/>
              <a:t>Luxoft</a:t>
            </a:r>
            <a:r>
              <a:rPr lang="en-US" b="1" dirty="0"/>
              <a:t>, Ford and many more company to enhance Microsoft Connected Vehicle Platform(MCVP)</a:t>
            </a:r>
            <a:endParaRPr lang="en-US" dirty="0"/>
          </a:p>
        </p:txBody>
      </p:sp>
    </p:spTree>
    <p:extLst>
      <p:ext uri="{BB962C8B-B14F-4D97-AF65-F5344CB8AC3E}">
        <p14:creationId xmlns:p14="http://schemas.microsoft.com/office/powerpoint/2010/main" val="1652768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27CA9-D99F-427F-B37F-D3A1AD86F1F0}"/>
              </a:ext>
            </a:extLst>
          </p:cNvPr>
          <p:cNvSpPr>
            <a:spLocks noGrp="1"/>
          </p:cNvSpPr>
          <p:nvPr>
            <p:ph type="ctrTitle"/>
          </p:nvPr>
        </p:nvSpPr>
        <p:spPr/>
        <p:txBody>
          <a:bodyPr/>
          <a:lstStyle/>
          <a:p>
            <a:r>
              <a:rPr lang="en-US" dirty="0"/>
              <a:t>Microsoft </a:t>
            </a:r>
            <a:r>
              <a:rPr lang="en-US" dirty="0" err="1"/>
              <a:t>DevBlogs</a:t>
            </a:r>
            <a:endParaRPr lang="en-US" dirty="0"/>
          </a:p>
        </p:txBody>
      </p:sp>
      <p:sp>
        <p:nvSpPr>
          <p:cNvPr id="3" name="Subtitle 2">
            <a:extLst>
              <a:ext uri="{FF2B5EF4-FFF2-40B4-BE49-F238E27FC236}">
                <a16:creationId xmlns:a16="http://schemas.microsoft.com/office/drawing/2014/main" id="{979391A4-7BB2-48A9-91E3-35138D529C43}"/>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361383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36F607BF-F1BF-40D5-9F61-37AA698801EE}"/>
              </a:ext>
            </a:extLst>
          </p:cNvPr>
          <p:cNvSpPr txBox="1"/>
          <p:nvPr/>
        </p:nvSpPr>
        <p:spPr>
          <a:xfrm>
            <a:off x="1422400" y="782320"/>
            <a:ext cx="10058400" cy="6894195"/>
          </a:xfrm>
          <a:prstGeom prst="rect">
            <a:avLst/>
          </a:prstGeom>
          <a:noFill/>
        </p:spPr>
        <p:txBody>
          <a:bodyPr wrap="square" rtlCol="0">
            <a:spAutoFit/>
          </a:bodyPr>
          <a:lstStyle/>
          <a:p>
            <a:pPr marL="285750" indent="-285750">
              <a:buFont typeface="Arial" panose="020B0604020202020204" pitchFamily="34" charset="0"/>
              <a:buChar char="•"/>
            </a:pPr>
            <a:r>
              <a:rPr lang="en-US" b="1" dirty="0"/>
              <a:t>Feb-13 - </a:t>
            </a:r>
            <a:r>
              <a:rPr lang="en-US" dirty="0"/>
              <a:t>This week Microsoft spent time to interact with the community both through a live, </a:t>
            </a:r>
            <a:r>
              <a:rPr lang="en-US" u="sng" dirty="0">
                <a:hlinkClick r:id="rId2"/>
              </a:rPr>
              <a:t>online Dual-Screen Developer Day event</a:t>
            </a:r>
            <a:r>
              <a:rPr lang="en-US" dirty="0"/>
              <a:t> and in a closed industry event called the Microsoft Dual-Screen Software Design Review event here in Redmond. You can look detail at - </a:t>
            </a:r>
            <a:r>
              <a:rPr lang="en-US" u="sng" dirty="0">
                <a:hlinkClick r:id="rId2"/>
              </a:rPr>
              <a:t>https://developer.microsoft.com/en-us/microsoft-365/virtual-events</a:t>
            </a:r>
            <a:endParaRPr lang="en-US" u="sng" dirty="0"/>
          </a:p>
          <a:p>
            <a:pPr marL="285750" indent="-285750">
              <a:buFont typeface="Arial" panose="020B0604020202020204" pitchFamily="34" charset="0"/>
              <a:buChar char="•"/>
            </a:pPr>
            <a:r>
              <a:rPr lang="en-US" b="1" u="sng" dirty="0"/>
              <a:t>Feb-13 - </a:t>
            </a:r>
            <a:r>
              <a:rPr lang="en-US" b="1" dirty="0"/>
              <a:t>Windows Terminal Preview v0.9 Release- </a:t>
            </a:r>
            <a:r>
              <a:rPr lang="en-US" dirty="0"/>
              <a:t>This is the last version of the Terminal that will include new features before the v1 release. Any version of </a:t>
            </a:r>
            <a:r>
              <a:rPr lang="en-US" dirty="0" err="1"/>
              <a:t>PowerSell</a:t>
            </a:r>
            <a:r>
              <a:rPr lang="en-US" dirty="0"/>
              <a:t> can detect automatically. Detail can be viewed at - </a:t>
            </a:r>
            <a:r>
              <a:rPr lang="en-US" dirty="0">
                <a:hlinkClick r:id="rId3"/>
              </a:rPr>
              <a:t>https://devblogs.microsoft.com/commandline/windows-terminal-preview-v0-9-release/</a:t>
            </a:r>
            <a:endParaRPr lang="en-US" dirty="0"/>
          </a:p>
          <a:p>
            <a:endParaRPr lang="en-US" b="1" dirty="0"/>
          </a:p>
          <a:p>
            <a:r>
              <a:rPr lang="en-US" sz="2800" b="1" dirty="0"/>
              <a:t>Visual Studio Blog</a:t>
            </a:r>
          </a:p>
          <a:p>
            <a:pPr marL="285750" indent="-285750">
              <a:buFont typeface="Arial" panose="020B0604020202020204" pitchFamily="34" charset="0"/>
              <a:buChar char="•"/>
            </a:pPr>
            <a:r>
              <a:rPr lang="en-US" b="1" dirty="0"/>
              <a:t>Python in Visual Studio Code – February 2020 Release</a:t>
            </a:r>
          </a:p>
          <a:p>
            <a:pPr marL="285750" indent="-285750">
              <a:buFont typeface="Arial" panose="020B0604020202020204" pitchFamily="34" charset="0"/>
              <a:buChar char="•"/>
            </a:pPr>
            <a:r>
              <a:rPr lang="en-US" b="1" dirty="0" err="1">
                <a:hlinkClick r:id="rId4"/>
              </a:rPr>
              <a:t>Decompilation</a:t>
            </a:r>
            <a:r>
              <a:rPr lang="en-US" b="1" dirty="0">
                <a:hlinkClick r:id="rId4"/>
              </a:rPr>
              <a:t> of C# code made easy with Visual Studio</a:t>
            </a:r>
            <a:endParaRPr lang="en-US" b="1" dirty="0"/>
          </a:p>
          <a:p>
            <a:pPr lvl="1"/>
            <a:r>
              <a:rPr lang="en-US" dirty="0"/>
              <a:t>Have you ever experienced an exception occurring in a 3rd party .NET assembly but had no source code to figure out why? You can now use Visual Studio to decompile managed code even if you don't have the symbols, allowing you to look at code, inspect variables and set breakpoints.</a:t>
            </a:r>
          </a:p>
          <a:p>
            <a:pPr marL="285750" indent="-285750">
              <a:buFont typeface="Arial" panose="020B0604020202020204" pitchFamily="34" charset="0"/>
              <a:buChar char="•"/>
            </a:pPr>
            <a:r>
              <a:rPr lang="en-US" dirty="0"/>
              <a:t>Feb-12 - </a:t>
            </a:r>
            <a:r>
              <a:rPr lang="en-US" b="1" dirty="0"/>
              <a:t>Creating .NET Core global tools on macOS - </a:t>
            </a:r>
            <a:r>
              <a:rPr lang="en-US" dirty="0"/>
              <a:t>One of the really cool aspects about .NET Core is the support for global tools. You can use global tools to simplify common tasks during your development workflow. For example, you can create tools to minify image assets, simplify working with source control. Details at - </a:t>
            </a:r>
            <a:r>
              <a:rPr lang="en-US" dirty="0">
                <a:hlinkClick r:id="rId5"/>
              </a:rPr>
              <a:t>https://devblogs.microsoft.com/visualstudio/creating-net-core-global-tools-on-macos/</a:t>
            </a:r>
            <a:endParaRPr lang="en-US" dirty="0"/>
          </a:p>
          <a:p>
            <a:endParaRPr lang="en-US" b="1" dirty="0"/>
          </a:p>
          <a:p>
            <a:pPr marL="285750" indent="-285750">
              <a:buFont typeface="Arial" panose="020B0604020202020204" pitchFamily="34" charset="0"/>
              <a:buChar char="•"/>
            </a:pPr>
            <a:endParaRPr lang="en-US" dirty="0"/>
          </a:p>
          <a:p>
            <a:pPr lvl="1"/>
            <a:endParaRPr lang="en-US" dirty="0"/>
          </a:p>
          <a:p>
            <a:pPr marL="285750" indent="-285750">
              <a:buFont typeface="Arial" panose="020B0604020202020204" pitchFamily="34" charset="0"/>
              <a:buChar char="•"/>
            </a:pPr>
            <a:endParaRPr lang="en-US" b="1" dirty="0"/>
          </a:p>
        </p:txBody>
      </p:sp>
    </p:spTree>
    <p:extLst>
      <p:ext uri="{BB962C8B-B14F-4D97-AF65-F5344CB8AC3E}">
        <p14:creationId xmlns:p14="http://schemas.microsoft.com/office/powerpoint/2010/main" val="1868288818"/>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359</TotalTime>
  <Words>1254</Words>
  <Application>Microsoft Office PowerPoint</Application>
  <PresentationFormat>Widescreen</PresentationFormat>
  <Paragraphs>54</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Corbel</vt:lpstr>
      <vt:lpstr>Segoe UI</vt:lpstr>
      <vt:lpstr>Depth</vt:lpstr>
      <vt:lpstr>Current Affairs</vt:lpstr>
      <vt:lpstr>Microsoft appoints Ahmed Mazhari as new President for Asia </vt:lpstr>
      <vt:lpstr> Using AI to advance the health of people and communities around the world </vt:lpstr>
      <vt:lpstr>PowerPoint Presentation</vt:lpstr>
      <vt:lpstr>Microsoft will drive mobility in the next decade </vt:lpstr>
      <vt:lpstr>PowerPoint Presentation</vt:lpstr>
      <vt:lpstr>PowerPoint Presentation</vt:lpstr>
      <vt:lpstr>Microsoft DevBlogs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Current Affairs</dc:title>
  <dc:creator>Shovit Kumar</dc:creator>
  <cp:lastModifiedBy>Shovit Kumar</cp:lastModifiedBy>
  <cp:revision>19</cp:revision>
  <dcterms:created xsi:type="dcterms:W3CDTF">2020-02-13T07:56:00Z</dcterms:created>
  <dcterms:modified xsi:type="dcterms:W3CDTF">2020-02-14T16:33:28Z</dcterms:modified>
</cp:coreProperties>
</file>

<file path=docProps/thumbnail.jpeg>
</file>